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27" r:id="rId2"/>
    <p:sldId id="428" r:id="rId3"/>
    <p:sldId id="395" r:id="rId4"/>
    <p:sldId id="477" r:id="rId5"/>
    <p:sldId id="497" r:id="rId6"/>
    <p:sldId id="498" r:id="rId7"/>
    <p:sldId id="490" r:id="rId8"/>
    <p:sldId id="499" r:id="rId9"/>
    <p:sldId id="494" r:id="rId10"/>
    <p:sldId id="500" r:id="rId11"/>
    <p:sldId id="501" r:id="rId12"/>
    <p:sldId id="502" r:id="rId13"/>
    <p:sldId id="491" r:id="rId14"/>
    <p:sldId id="495" r:id="rId15"/>
    <p:sldId id="503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7CAB"/>
    <a:srgbClr val="618DC3"/>
    <a:srgbClr val="4679B9"/>
    <a:srgbClr val="5AA2C6"/>
    <a:srgbClr val="3391AA"/>
    <a:srgbClr val="E6E6E6"/>
    <a:srgbClr val="336987"/>
    <a:srgbClr val="D52B08"/>
    <a:srgbClr val="F3CFCF"/>
    <a:srgbClr val="D0C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 autoAdjust="0"/>
    <p:restoredTop sz="94660"/>
  </p:normalViewPr>
  <p:slideViewPr>
    <p:cSldViewPr>
      <p:cViewPr varScale="1">
        <p:scale>
          <a:sx n="108" d="100"/>
          <a:sy n="108" d="100"/>
        </p:scale>
        <p:origin x="898" y="82"/>
      </p:cViewPr>
      <p:guideLst>
        <p:guide orient="horz" pos="275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84" d="100"/>
          <a:sy n="84" d="100"/>
        </p:scale>
        <p:origin x="26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91402-DBD2-4631-B330-74752352E03D}" type="datetimeFigureOut">
              <a:rPr lang="zh-CN" altLang="en-US" smtClean="0"/>
              <a:t>2021/1/5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CFAA5-A4C6-4CDD-93C5-4754678CBD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50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2021/1/5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273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70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52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430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79512" y="195486"/>
            <a:ext cx="8784976" cy="475252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8193928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133012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59" r:id="rId4"/>
    <p:sldLayoutId id="2147483660" r:id="rId5"/>
  </p:sldLayoutIdLst>
  <p:transition spd="slow" advTm="0">
    <p:fade/>
  </p:transition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1.mp3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pic>
        <p:nvPicPr>
          <p:cNvPr id="42" name="Paula DeAnda - Why Would I Ever">
            <a:hlinkClick r:id="" action="ppaction://media"/>
            <a:extLst>
              <a:ext uri="{FF2B5EF4-FFF2-40B4-BE49-F238E27FC236}">
                <a16:creationId xmlns:a16="http://schemas.microsoft.com/office/drawing/2014/main" id="{8050F7BC-9260-41EA-86F0-E072E4243D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28584" y="-1100658"/>
            <a:ext cx="487363" cy="48736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225581" y="12741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C3CD0E6-B893-4944-B788-BEE35019F44D}"/>
              </a:ext>
            </a:extLst>
          </p:cNvPr>
          <p:cNvSpPr/>
          <p:nvPr/>
        </p:nvSpPr>
        <p:spPr>
          <a:xfrm>
            <a:off x="3275856" y="2119720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第三阶段汇报</a:t>
            </a:r>
            <a:endParaRPr lang="zh-CN" altLang="en-US" sz="2800" spc="300" dirty="0">
              <a:solidFill>
                <a:srgbClr val="4679B9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B6504F5-510D-42F6-94F5-A641BA9C54EC}"/>
              </a:ext>
            </a:extLst>
          </p:cNvPr>
          <p:cNvSpPr/>
          <p:nvPr/>
        </p:nvSpPr>
        <p:spPr>
          <a:xfrm>
            <a:off x="2857166" y="1551359"/>
            <a:ext cx="3851715" cy="568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华师拼拼</a:t>
            </a:r>
            <a:r>
              <a:rPr lang="en-US" altLang="zh-CN" sz="4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APP</a:t>
            </a:r>
            <a:endParaRPr lang="zh-CN" altLang="en-US" sz="4800" spc="300" dirty="0">
              <a:solidFill>
                <a:srgbClr val="4679B9"/>
              </a:solidFill>
              <a:latin typeface="Agency FB" panose="020B0503020202020204" pitchFamily="34" charset="0"/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81" y="3240959"/>
            <a:ext cx="1677210" cy="167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7411"/>
            <a:ext cx="2724687" cy="1353200"/>
          </a:xfrm>
          <a:prstGeom prst="rect">
            <a:avLst/>
          </a:prstGeom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550BE438-24F7-4A41-869B-C5402F76C123}"/>
              </a:ext>
            </a:extLst>
          </p:cNvPr>
          <p:cNvSpPr txBox="1">
            <a:spLocks/>
          </p:cNvSpPr>
          <p:nvPr/>
        </p:nvSpPr>
        <p:spPr>
          <a:xfrm>
            <a:off x="3635896" y="3300550"/>
            <a:ext cx="2632690" cy="30099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汇报队伍：</a:t>
            </a:r>
            <a:r>
              <a:rPr lang="en-US" altLang="zh-CN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B2</a:t>
            </a:r>
            <a:r>
              <a:rPr lang="zh-CN" altLang="en-US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组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C6917C90-F5D0-4884-8357-68F5BD0CFBD2}"/>
              </a:ext>
            </a:extLst>
          </p:cNvPr>
          <p:cNvSpPr txBox="1">
            <a:spLocks/>
          </p:cNvSpPr>
          <p:nvPr/>
        </p:nvSpPr>
        <p:spPr>
          <a:xfrm>
            <a:off x="3993345" y="3695508"/>
            <a:ext cx="1368152" cy="30099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2021 / 1 / 5</a:t>
            </a:r>
            <a:endParaRPr lang="zh-CN" altLang="en-US" sz="1400" spc="300" dirty="0">
              <a:solidFill>
                <a:srgbClr val="4679B9"/>
              </a:solidFill>
              <a:latin typeface="Agency FB" panose="020B0503020202020204" pitchFamily="34" charset="0"/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5" grpId="0" animBg="1"/>
      <p:bldP spid="35" grpId="0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0D444CD-5EB6-4AA5-85E0-2B3168D3FC57}"/>
              </a:ext>
            </a:extLst>
          </p:cNvPr>
          <p:cNvSpPr txBox="1">
            <a:spLocks/>
          </p:cNvSpPr>
          <p:nvPr/>
        </p:nvSpPr>
        <p:spPr>
          <a:xfrm>
            <a:off x="2915816" y="339502"/>
            <a:ext cx="3168352" cy="784582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914378">
              <a:lnSpc>
                <a:spcPct val="80000"/>
              </a:lnSpc>
              <a:defRPr/>
            </a:pPr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用户可以发布闲置信息，交流学习或者自己感兴趣的事情，发帖页面合并</a:t>
            </a:r>
            <a:endParaRPr lang="en-GB" altLang="zh-CN" sz="15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33FC3D-F23D-483C-BD65-9E0DC4D60274}"/>
              </a:ext>
            </a:extLst>
          </p:cNvPr>
          <p:cNvSpPr txBox="1"/>
          <p:nvPr/>
        </p:nvSpPr>
        <p:spPr>
          <a:xfrm>
            <a:off x="755576" y="4394907"/>
            <a:ext cx="144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原始</a:t>
            </a:r>
            <a:r>
              <a:rPr lang="zh-CN" altLang="en-US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拼</a:t>
            </a:r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单页</a:t>
            </a:r>
            <a:endParaRPr lang="zh-CN" altLang="en-US" sz="15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EDD8632-2965-4EE9-ABA6-371A8410D767}"/>
              </a:ext>
            </a:extLst>
          </p:cNvPr>
          <p:cNvSpPr txBox="1"/>
          <p:nvPr/>
        </p:nvSpPr>
        <p:spPr>
          <a:xfrm>
            <a:off x="6962753" y="4395580"/>
            <a:ext cx="1580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改进拼单页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F3B9BB-9E6C-48B5-AB5B-56EB4BB8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260" y="555526"/>
            <a:ext cx="5021464" cy="44218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0B98FF-E3FA-4D51-89AA-9E4BB28DEF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8820" y="704702"/>
            <a:ext cx="2036484" cy="3430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AB33C5-BFFC-4678-81AC-ADD1231DB8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06729" y="747146"/>
            <a:ext cx="2036484" cy="34563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99240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0D444CD-5EB6-4AA5-85E0-2B3168D3FC57}"/>
              </a:ext>
            </a:extLst>
          </p:cNvPr>
          <p:cNvSpPr txBox="1">
            <a:spLocks/>
          </p:cNvSpPr>
          <p:nvPr/>
        </p:nvSpPr>
        <p:spPr>
          <a:xfrm>
            <a:off x="875736" y="483518"/>
            <a:ext cx="2376264" cy="864096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914378">
              <a:lnSpc>
                <a:spcPct val="80000"/>
              </a:lnSpc>
              <a:defRPr/>
            </a:pPr>
            <a:r>
              <a:rPr lang="zh-CN" altLang="zh-CN" sz="18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增加记笔记的功能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3DAF561-FEA4-4AAC-B027-40D62A99C8D2}"/>
              </a:ext>
            </a:extLst>
          </p:cNvPr>
          <p:cNvSpPr txBox="1"/>
          <p:nvPr/>
        </p:nvSpPr>
        <p:spPr>
          <a:xfrm>
            <a:off x="251520" y="1980005"/>
            <a:ext cx="266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378">
              <a:defRPr/>
            </a:pPr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改进前的</a:t>
            </a:r>
            <a:r>
              <a:rPr lang="en-US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app</a:t>
            </a:r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无记笔记的功能，经调查后发现其他同学有记笔记的需求，于是在导航栏增加“更多”栏目，目前仅支持记笔记的功能，后续还可以根据同学们的需求进一步添加其它实用功能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0AB648E-D9CF-439C-8A05-777C0322E9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2000" y="593078"/>
            <a:ext cx="2232248" cy="3994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4A9B355-9E87-4ECD-9B05-DAE847D79D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84168" y="593078"/>
            <a:ext cx="2232248" cy="3994896"/>
          </a:xfrm>
          <a:prstGeom prst="rect">
            <a:avLst/>
          </a:prstGeom>
        </p:spPr>
      </p:pic>
      <p:sp>
        <p:nvSpPr>
          <p:cNvPr id="16" name="îŝḷîḓé-Freeform 7">
            <a:extLst>
              <a:ext uri="{FF2B5EF4-FFF2-40B4-BE49-F238E27FC236}">
                <a16:creationId xmlns:a16="http://schemas.microsoft.com/office/drawing/2014/main" id="{D4871EFF-8155-4E26-89C2-35035D890DAB}"/>
              </a:ext>
            </a:extLst>
          </p:cNvPr>
          <p:cNvSpPr>
            <a:spLocks/>
          </p:cNvSpPr>
          <p:nvPr/>
        </p:nvSpPr>
        <p:spPr bwMode="auto">
          <a:xfrm>
            <a:off x="323528" y="704145"/>
            <a:ext cx="426928" cy="422842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1223604"/>
      </p:ext>
    </p:extLst>
  </p:cSld>
  <p:clrMapOvr>
    <a:masterClrMapping/>
  </p:clrMapOvr>
  <p:transition spd="slow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183418" y="24025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2390" y="3559799"/>
            <a:ext cx="1532231" cy="15322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89304"/>
            <a:ext cx="2724687" cy="1353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B5F5FC-D83B-4B3B-A60A-B5E6BB45A8DF}"/>
              </a:ext>
            </a:extLst>
          </p:cNvPr>
          <p:cNvSpPr/>
          <p:nvPr/>
        </p:nvSpPr>
        <p:spPr>
          <a:xfrm>
            <a:off x="4222996" y="1556087"/>
            <a:ext cx="9970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618DC3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04</a:t>
            </a:r>
            <a:endParaRPr lang="zh-CN" altLang="en-US" sz="6000" spc="300" dirty="0">
              <a:solidFill>
                <a:srgbClr val="618DC3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08F0F86C-0F2F-408C-884E-D88FF9666AAD}"/>
              </a:ext>
            </a:extLst>
          </p:cNvPr>
          <p:cNvSpPr txBox="1"/>
          <p:nvPr/>
        </p:nvSpPr>
        <p:spPr>
          <a:xfrm>
            <a:off x="3574924" y="2625923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软件测试</a:t>
            </a:r>
          </a:p>
        </p:txBody>
      </p:sp>
    </p:spTree>
    <p:extLst>
      <p:ext uri="{BB962C8B-B14F-4D97-AF65-F5344CB8AC3E}">
        <p14:creationId xmlns:p14="http://schemas.microsoft.com/office/powerpoint/2010/main" val="8824898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34842CF-3AF1-484E-B3A1-06E13DC2D010}"/>
              </a:ext>
            </a:extLst>
          </p:cNvPr>
          <p:cNvSpPr txBox="1">
            <a:spLocks/>
          </p:cNvSpPr>
          <p:nvPr/>
        </p:nvSpPr>
        <p:spPr>
          <a:xfrm>
            <a:off x="2982783" y="339502"/>
            <a:ext cx="3318480" cy="77446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本次测试针对未经过登录用户使用</a:t>
            </a:r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APP</a:t>
            </a:r>
            <a:r>
              <a:rPr lang="zh-CN" altLang="zh-CN" sz="20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的用例进行了测试。</a:t>
            </a:r>
          </a:p>
        </p:txBody>
      </p:sp>
      <p:grpSp>
        <p:nvGrpSpPr>
          <p:cNvPr id="3" name="组合 2"/>
          <p:cNvGrpSpPr/>
          <p:nvPr/>
        </p:nvGrpSpPr>
        <p:grpSpPr>
          <a:xfrm rot="9253850">
            <a:off x="3068432" y="1190011"/>
            <a:ext cx="2861186" cy="2937776"/>
            <a:chOff x="2030992" y="987574"/>
            <a:chExt cx="4381071" cy="44983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976" y="987574"/>
              <a:ext cx="2056087" cy="213970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02185">
              <a:off x="2072799" y="1212344"/>
              <a:ext cx="2056087" cy="213970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80108">
              <a:off x="3543956" y="3388028"/>
              <a:ext cx="2056087" cy="2139702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40B1C15F-41B4-421A-BBD3-4DDDA94A11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236945"/>
            <a:ext cx="2376264" cy="4352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47AB16F-0C7F-4D8F-AAE4-5310175D5AC7}"/>
              </a:ext>
            </a:extLst>
          </p:cNvPr>
          <p:cNvSpPr txBox="1"/>
          <p:nvPr/>
        </p:nvSpPr>
        <p:spPr>
          <a:xfrm>
            <a:off x="755576" y="461825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测试评论功能 </a:t>
            </a:r>
            <a:endParaRPr lang="zh-CN" altLang="en-US" sz="16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1460C5E-A82F-4226-A211-71FD61ECD5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3704" y="201481"/>
            <a:ext cx="2339863" cy="44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CECEB4C-A51D-4ED4-A310-E05395BF0F78}"/>
              </a:ext>
            </a:extLst>
          </p:cNvPr>
          <p:cNvSpPr txBox="1"/>
          <p:nvPr/>
        </p:nvSpPr>
        <p:spPr>
          <a:xfrm>
            <a:off x="6674410" y="4589056"/>
            <a:ext cx="21345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测试记录笔记功能</a:t>
            </a:r>
            <a:endParaRPr lang="zh-CN" altLang="en-US" sz="16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08731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îŝḷîḓé-文本框 61">
            <a:extLst>
              <a:ext uri="{FF2B5EF4-FFF2-40B4-BE49-F238E27FC236}">
                <a16:creationId xmlns:a16="http://schemas.microsoft.com/office/drawing/2014/main" id="{042D0308-B661-45D6-8160-4C560A842BBD}"/>
              </a:ext>
            </a:extLst>
          </p:cNvPr>
          <p:cNvSpPr txBox="1"/>
          <p:nvPr/>
        </p:nvSpPr>
        <p:spPr>
          <a:xfrm>
            <a:off x="1142173" y="1851898"/>
            <a:ext cx="3091277" cy="277802"/>
          </a:xfrm>
          <a:prstGeom prst="rect">
            <a:avLst/>
          </a:prstGeom>
          <a:noFill/>
        </p:spPr>
        <p:txBody>
          <a:bodyPr wrap="none" anchor="b" anchorCtr="0">
            <a:normAutofit fontScale="92500" lnSpcReduction="10000"/>
          </a:bodyPr>
          <a:lstStyle/>
          <a:p>
            <a:r>
              <a:rPr lang="zh-CN" altLang="en-US" sz="1400" b="1" dirty="0">
                <a:solidFill>
                  <a:schemeClr val="accent3">
                    <a:lumMod val="100000"/>
                  </a:schemeClr>
                </a:solidFill>
              </a:rPr>
              <a:t>标题文本预设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EB547C1-B43D-4098-8A1E-6AEB04ADA8BB}"/>
              </a:ext>
            </a:extLst>
          </p:cNvPr>
          <p:cNvSpPr txBox="1">
            <a:spLocks/>
          </p:cNvSpPr>
          <p:nvPr/>
        </p:nvSpPr>
        <p:spPr>
          <a:xfrm>
            <a:off x="5940152" y="114610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914378">
              <a:lnSpc>
                <a:spcPct val="80000"/>
              </a:lnSpc>
              <a:defRPr/>
            </a:pPr>
            <a:r>
              <a:rPr lang="zh-CN" altLang="en-US" sz="18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仍</a:t>
            </a:r>
            <a:r>
              <a:rPr lang="zh-CN" altLang="zh-CN" sz="18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存在问题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0" y="598078"/>
            <a:ext cx="2818989" cy="3805635"/>
          </a:xfrm>
          <a:prstGeom prst="rect">
            <a:avLst/>
          </a:prstGeom>
        </p:spPr>
      </p:pic>
      <p:sp>
        <p:nvSpPr>
          <p:cNvPr id="19" name="îṥļîḑé-Freeform 9">
            <a:extLst>
              <a:ext uri="{FF2B5EF4-FFF2-40B4-BE49-F238E27FC236}">
                <a16:creationId xmlns:a16="http://schemas.microsoft.com/office/drawing/2014/main" id="{ABF5088B-5375-48C8-8A8B-8FD4B4A4D4FF}"/>
              </a:ext>
            </a:extLst>
          </p:cNvPr>
          <p:cNvSpPr>
            <a:spLocks/>
          </p:cNvSpPr>
          <p:nvPr/>
        </p:nvSpPr>
        <p:spPr bwMode="auto">
          <a:xfrm>
            <a:off x="5148064" y="1146106"/>
            <a:ext cx="426928" cy="326710"/>
          </a:xfrm>
          <a:custGeom>
            <a:avLst/>
            <a:gdLst>
              <a:gd name="connsiteX0" fmla="*/ 31750 w 338138"/>
              <a:gd name="connsiteY0" fmla="*/ 200025 h 258763"/>
              <a:gd name="connsiteX1" fmla="*/ 31750 w 338138"/>
              <a:gd name="connsiteY1" fmla="*/ 227013 h 258763"/>
              <a:gd name="connsiteX2" fmla="*/ 306388 w 338138"/>
              <a:gd name="connsiteY2" fmla="*/ 227013 h 258763"/>
              <a:gd name="connsiteX3" fmla="*/ 306388 w 338138"/>
              <a:gd name="connsiteY3" fmla="*/ 200025 h 258763"/>
              <a:gd name="connsiteX4" fmla="*/ 255588 w 338138"/>
              <a:gd name="connsiteY4" fmla="*/ 85725 h 258763"/>
              <a:gd name="connsiteX5" fmla="*/ 271463 w 338138"/>
              <a:gd name="connsiteY5" fmla="*/ 100013 h 258763"/>
              <a:gd name="connsiteX6" fmla="*/ 255588 w 338138"/>
              <a:gd name="connsiteY6" fmla="*/ 114301 h 258763"/>
              <a:gd name="connsiteX7" fmla="*/ 239713 w 338138"/>
              <a:gd name="connsiteY7" fmla="*/ 100013 h 258763"/>
              <a:gd name="connsiteX8" fmla="*/ 255588 w 338138"/>
              <a:gd name="connsiteY8" fmla="*/ 85725 h 258763"/>
              <a:gd name="connsiteX9" fmla="*/ 83345 w 338138"/>
              <a:gd name="connsiteY9" fmla="*/ 85725 h 258763"/>
              <a:gd name="connsiteX10" fmla="*/ 98427 w 338138"/>
              <a:gd name="connsiteY10" fmla="*/ 100013 h 258763"/>
              <a:gd name="connsiteX11" fmla="*/ 83345 w 338138"/>
              <a:gd name="connsiteY11" fmla="*/ 114301 h 258763"/>
              <a:gd name="connsiteX12" fmla="*/ 68263 w 338138"/>
              <a:gd name="connsiteY12" fmla="*/ 100013 h 258763"/>
              <a:gd name="connsiteX13" fmla="*/ 83345 w 338138"/>
              <a:gd name="connsiteY13" fmla="*/ 85725 h 258763"/>
              <a:gd name="connsiteX14" fmla="*/ 144035 w 338138"/>
              <a:gd name="connsiteY14" fmla="*/ 46037 h 258763"/>
              <a:gd name="connsiteX15" fmla="*/ 159846 w 338138"/>
              <a:gd name="connsiteY15" fmla="*/ 63151 h 258763"/>
              <a:gd name="connsiteX16" fmla="*/ 159846 w 338138"/>
              <a:gd name="connsiteY16" fmla="*/ 84214 h 258763"/>
              <a:gd name="connsiteX17" fmla="*/ 178293 w 338138"/>
              <a:gd name="connsiteY17" fmla="*/ 84214 h 258763"/>
              <a:gd name="connsiteX18" fmla="*/ 178293 w 338138"/>
              <a:gd name="connsiteY18" fmla="*/ 63151 h 258763"/>
              <a:gd name="connsiteX19" fmla="*/ 194105 w 338138"/>
              <a:gd name="connsiteY19" fmla="*/ 46037 h 258763"/>
              <a:gd name="connsiteX20" fmla="*/ 209916 w 338138"/>
              <a:gd name="connsiteY20" fmla="*/ 63151 h 258763"/>
              <a:gd name="connsiteX21" fmla="*/ 209916 w 338138"/>
              <a:gd name="connsiteY21" fmla="*/ 84214 h 258763"/>
              <a:gd name="connsiteX22" fmla="*/ 219140 w 338138"/>
              <a:gd name="connsiteY22" fmla="*/ 84214 h 258763"/>
              <a:gd name="connsiteX23" fmla="*/ 234951 w 338138"/>
              <a:gd name="connsiteY23" fmla="*/ 100012 h 258763"/>
              <a:gd name="connsiteX24" fmla="*/ 219140 w 338138"/>
              <a:gd name="connsiteY24" fmla="*/ 115810 h 258763"/>
              <a:gd name="connsiteX25" fmla="*/ 209916 w 338138"/>
              <a:gd name="connsiteY25" fmla="*/ 115810 h 258763"/>
              <a:gd name="connsiteX26" fmla="*/ 209916 w 338138"/>
              <a:gd name="connsiteY26" fmla="*/ 138189 h 258763"/>
              <a:gd name="connsiteX27" fmla="*/ 194105 w 338138"/>
              <a:gd name="connsiteY27" fmla="*/ 153987 h 258763"/>
              <a:gd name="connsiteX28" fmla="*/ 178293 w 338138"/>
              <a:gd name="connsiteY28" fmla="*/ 138189 h 258763"/>
              <a:gd name="connsiteX29" fmla="*/ 178293 w 338138"/>
              <a:gd name="connsiteY29" fmla="*/ 115810 h 258763"/>
              <a:gd name="connsiteX30" fmla="*/ 159846 w 338138"/>
              <a:gd name="connsiteY30" fmla="*/ 115810 h 258763"/>
              <a:gd name="connsiteX31" fmla="*/ 159846 w 338138"/>
              <a:gd name="connsiteY31" fmla="*/ 138189 h 258763"/>
              <a:gd name="connsiteX32" fmla="*/ 144035 w 338138"/>
              <a:gd name="connsiteY32" fmla="*/ 153987 h 258763"/>
              <a:gd name="connsiteX33" fmla="*/ 128223 w 338138"/>
              <a:gd name="connsiteY33" fmla="*/ 138189 h 258763"/>
              <a:gd name="connsiteX34" fmla="*/ 128223 w 338138"/>
              <a:gd name="connsiteY34" fmla="*/ 115810 h 258763"/>
              <a:gd name="connsiteX35" fmla="*/ 119000 w 338138"/>
              <a:gd name="connsiteY35" fmla="*/ 115810 h 258763"/>
              <a:gd name="connsiteX36" fmla="*/ 103188 w 338138"/>
              <a:gd name="connsiteY36" fmla="*/ 100012 h 258763"/>
              <a:gd name="connsiteX37" fmla="*/ 119000 w 338138"/>
              <a:gd name="connsiteY37" fmla="*/ 84214 h 258763"/>
              <a:gd name="connsiteX38" fmla="*/ 128223 w 338138"/>
              <a:gd name="connsiteY38" fmla="*/ 84214 h 258763"/>
              <a:gd name="connsiteX39" fmla="*/ 128223 w 338138"/>
              <a:gd name="connsiteY39" fmla="*/ 63151 h 258763"/>
              <a:gd name="connsiteX40" fmla="*/ 144035 w 338138"/>
              <a:gd name="connsiteY40" fmla="*/ 46037 h 258763"/>
              <a:gd name="connsiteX41" fmla="*/ 61913 w 338138"/>
              <a:gd name="connsiteY41" fmla="*/ 31750 h 258763"/>
              <a:gd name="connsiteX42" fmla="*/ 61913 w 338138"/>
              <a:gd name="connsiteY42" fmla="*/ 166688 h 258763"/>
              <a:gd name="connsiteX43" fmla="*/ 277813 w 338138"/>
              <a:gd name="connsiteY43" fmla="*/ 166688 h 258763"/>
              <a:gd name="connsiteX44" fmla="*/ 277813 w 338138"/>
              <a:gd name="connsiteY44" fmla="*/ 31750 h 258763"/>
              <a:gd name="connsiteX45" fmla="*/ 44909 w 338138"/>
              <a:gd name="connsiteY45" fmla="*/ 0 h 258763"/>
              <a:gd name="connsiteX46" fmla="*/ 293229 w 338138"/>
              <a:gd name="connsiteY46" fmla="*/ 0 h 258763"/>
              <a:gd name="connsiteX47" fmla="*/ 310400 w 338138"/>
              <a:gd name="connsiteY47" fmla="*/ 15843 h 258763"/>
              <a:gd name="connsiteX48" fmla="*/ 310400 w 338138"/>
              <a:gd name="connsiteY48" fmla="*/ 166348 h 258763"/>
              <a:gd name="connsiteX49" fmla="*/ 322288 w 338138"/>
              <a:gd name="connsiteY49" fmla="*/ 166348 h 258763"/>
              <a:gd name="connsiteX50" fmla="*/ 338138 w 338138"/>
              <a:gd name="connsiteY50" fmla="*/ 182190 h 258763"/>
              <a:gd name="connsiteX51" fmla="*/ 338138 w 338138"/>
              <a:gd name="connsiteY51" fmla="*/ 242920 h 258763"/>
              <a:gd name="connsiteX52" fmla="*/ 322288 w 338138"/>
              <a:gd name="connsiteY52" fmla="*/ 258763 h 258763"/>
              <a:gd name="connsiteX53" fmla="*/ 15850 w 338138"/>
              <a:gd name="connsiteY53" fmla="*/ 258763 h 258763"/>
              <a:gd name="connsiteX54" fmla="*/ 0 w 338138"/>
              <a:gd name="connsiteY54" fmla="*/ 242920 h 258763"/>
              <a:gd name="connsiteX55" fmla="*/ 0 w 338138"/>
              <a:gd name="connsiteY55" fmla="*/ 182190 h 258763"/>
              <a:gd name="connsiteX56" fmla="*/ 15850 w 338138"/>
              <a:gd name="connsiteY56" fmla="*/ 166348 h 258763"/>
              <a:gd name="connsiteX57" fmla="*/ 27738 w 338138"/>
              <a:gd name="connsiteY57" fmla="*/ 166348 h 258763"/>
              <a:gd name="connsiteX58" fmla="*/ 27738 w 338138"/>
              <a:gd name="connsiteY58" fmla="*/ 15843 h 258763"/>
              <a:gd name="connsiteX59" fmla="*/ 44909 w 338138"/>
              <a:gd name="connsiteY59" fmla="*/ 0 h 25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38138" h="258763">
                <a:moveTo>
                  <a:pt x="31750" y="200025"/>
                </a:moveTo>
                <a:lnTo>
                  <a:pt x="31750" y="227013"/>
                </a:lnTo>
                <a:lnTo>
                  <a:pt x="306388" y="227013"/>
                </a:lnTo>
                <a:lnTo>
                  <a:pt x="306388" y="200025"/>
                </a:lnTo>
                <a:close/>
                <a:moveTo>
                  <a:pt x="255588" y="85725"/>
                </a:moveTo>
                <a:cubicBezTo>
                  <a:pt x="264356" y="85725"/>
                  <a:pt x="271463" y="92122"/>
                  <a:pt x="271463" y="100013"/>
                </a:cubicBezTo>
                <a:cubicBezTo>
                  <a:pt x="271463" y="107904"/>
                  <a:pt x="264356" y="114301"/>
                  <a:pt x="255588" y="114301"/>
                </a:cubicBezTo>
                <a:cubicBezTo>
                  <a:pt x="246820" y="114301"/>
                  <a:pt x="239713" y="107904"/>
                  <a:pt x="239713" y="100013"/>
                </a:cubicBezTo>
                <a:cubicBezTo>
                  <a:pt x="239713" y="92122"/>
                  <a:pt x="246820" y="85725"/>
                  <a:pt x="255588" y="85725"/>
                </a:cubicBezTo>
                <a:close/>
                <a:moveTo>
                  <a:pt x="83345" y="85725"/>
                </a:moveTo>
                <a:cubicBezTo>
                  <a:pt x="91675" y="85725"/>
                  <a:pt x="98427" y="92122"/>
                  <a:pt x="98427" y="100013"/>
                </a:cubicBezTo>
                <a:cubicBezTo>
                  <a:pt x="98427" y="107904"/>
                  <a:pt x="91675" y="114301"/>
                  <a:pt x="83345" y="114301"/>
                </a:cubicBezTo>
                <a:cubicBezTo>
                  <a:pt x="75015" y="114301"/>
                  <a:pt x="68263" y="107904"/>
                  <a:pt x="68263" y="100013"/>
                </a:cubicBezTo>
                <a:cubicBezTo>
                  <a:pt x="68263" y="92122"/>
                  <a:pt x="75015" y="85725"/>
                  <a:pt x="83345" y="85725"/>
                </a:cubicBezTo>
                <a:close/>
                <a:moveTo>
                  <a:pt x="144035" y="46037"/>
                </a:moveTo>
                <a:cubicBezTo>
                  <a:pt x="153258" y="46037"/>
                  <a:pt x="159846" y="53936"/>
                  <a:pt x="159846" y="63151"/>
                </a:cubicBezTo>
                <a:cubicBezTo>
                  <a:pt x="159846" y="63151"/>
                  <a:pt x="159846" y="63151"/>
                  <a:pt x="159846" y="84214"/>
                </a:cubicBezTo>
                <a:cubicBezTo>
                  <a:pt x="159846" y="84214"/>
                  <a:pt x="159846" y="84214"/>
                  <a:pt x="178293" y="84214"/>
                </a:cubicBezTo>
                <a:cubicBezTo>
                  <a:pt x="178293" y="84214"/>
                  <a:pt x="178293" y="84214"/>
                  <a:pt x="178293" y="63151"/>
                </a:cubicBezTo>
                <a:cubicBezTo>
                  <a:pt x="178293" y="53936"/>
                  <a:pt x="184881" y="46037"/>
                  <a:pt x="194105" y="46037"/>
                </a:cubicBezTo>
                <a:cubicBezTo>
                  <a:pt x="203328" y="46037"/>
                  <a:pt x="209916" y="53936"/>
                  <a:pt x="209916" y="63151"/>
                </a:cubicBezTo>
                <a:cubicBezTo>
                  <a:pt x="209916" y="63151"/>
                  <a:pt x="209916" y="63151"/>
                  <a:pt x="209916" y="84214"/>
                </a:cubicBezTo>
                <a:cubicBezTo>
                  <a:pt x="209916" y="84214"/>
                  <a:pt x="209916" y="84214"/>
                  <a:pt x="219140" y="84214"/>
                </a:cubicBezTo>
                <a:cubicBezTo>
                  <a:pt x="228363" y="84214"/>
                  <a:pt x="234951" y="90797"/>
                  <a:pt x="234951" y="100012"/>
                </a:cubicBezTo>
                <a:cubicBezTo>
                  <a:pt x="234951" y="109227"/>
                  <a:pt x="228363" y="115810"/>
                  <a:pt x="219140" y="115810"/>
                </a:cubicBezTo>
                <a:cubicBezTo>
                  <a:pt x="219140" y="115810"/>
                  <a:pt x="219140" y="115810"/>
                  <a:pt x="209916" y="115810"/>
                </a:cubicBezTo>
                <a:cubicBezTo>
                  <a:pt x="209916" y="115810"/>
                  <a:pt x="209916" y="115810"/>
                  <a:pt x="209916" y="138189"/>
                </a:cubicBezTo>
                <a:cubicBezTo>
                  <a:pt x="209916" y="146088"/>
                  <a:pt x="203328" y="153987"/>
                  <a:pt x="194105" y="153987"/>
                </a:cubicBezTo>
                <a:cubicBezTo>
                  <a:pt x="184881" y="153987"/>
                  <a:pt x="178293" y="146088"/>
                  <a:pt x="178293" y="138189"/>
                </a:cubicBezTo>
                <a:cubicBezTo>
                  <a:pt x="178293" y="138189"/>
                  <a:pt x="178293" y="138189"/>
                  <a:pt x="178293" y="115810"/>
                </a:cubicBezTo>
                <a:cubicBezTo>
                  <a:pt x="178293" y="115810"/>
                  <a:pt x="178293" y="115810"/>
                  <a:pt x="159846" y="115810"/>
                </a:cubicBezTo>
                <a:cubicBezTo>
                  <a:pt x="159846" y="115810"/>
                  <a:pt x="159846" y="115810"/>
                  <a:pt x="159846" y="138189"/>
                </a:cubicBezTo>
                <a:cubicBezTo>
                  <a:pt x="159846" y="146088"/>
                  <a:pt x="153258" y="153987"/>
                  <a:pt x="144035" y="153987"/>
                </a:cubicBezTo>
                <a:cubicBezTo>
                  <a:pt x="134811" y="153987"/>
                  <a:pt x="128223" y="146088"/>
                  <a:pt x="128223" y="138189"/>
                </a:cubicBezTo>
                <a:cubicBezTo>
                  <a:pt x="128223" y="138189"/>
                  <a:pt x="128223" y="138189"/>
                  <a:pt x="128223" y="115810"/>
                </a:cubicBezTo>
                <a:cubicBezTo>
                  <a:pt x="128223" y="115810"/>
                  <a:pt x="128223" y="115810"/>
                  <a:pt x="119000" y="115810"/>
                </a:cubicBezTo>
                <a:cubicBezTo>
                  <a:pt x="109776" y="115810"/>
                  <a:pt x="103188" y="109227"/>
                  <a:pt x="103188" y="100012"/>
                </a:cubicBezTo>
                <a:cubicBezTo>
                  <a:pt x="103188" y="90797"/>
                  <a:pt x="109776" y="84214"/>
                  <a:pt x="119000" y="84214"/>
                </a:cubicBezTo>
                <a:cubicBezTo>
                  <a:pt x="119000" y="84214"/>
                  <a:pt x="119000" y="84214"/>
                  <a:pt x="128223" y="84214"/>
                </a:cubicBezTo>
                <a:cubicBezTo>
                  <a:pt x="128223" y="84214"/>
                  <a:pt x="128223" y="84214"/>
                  <a:pt x="128223" y="63151"/>
                </a:cubicBezTo>
                <a:cubicBezTo>
                  <a:pt x="128223" y="53936"/>
                  <a:pt x="134811" y="46037"/>
                  <a:pt x="144035" y="46037"/>
                </a:cubicBezTo>
                <a:close/>
                <a:moveTo>
                  <a:pt x="61913" y="31750"/>
                </a:moveTo>
                <a:lnTo>
                  <a:pt x="61913" y="166688"/>
                </a:lnTo>
                <a:lnTo>
                  <a:pt x="277813" y="166688"/>
                </a:lnTo>
                <a:lnTo>
                  <a:pt x="277813" y="31750"/>
                </a:lnTo>
                <a:close/>
                <a:moveTo>
                  <a:pt x="44909" y="0"/>
                </a:moveTo>
                <a:cubicBezTo>
                  <a:pt x="293229" y="0"/>
                  <a:pt x="293229" y="0"/>
                  <a:pt x="293229" y="0"/>
                </a:cubicBezTo>
                <a:cubicBezTo>
                  <a:pt x="302475" y="0"/>
                  <a:pt x="310400" y="6601"/>
                  <a:pt x="310400" y="15843"/>
                </a:cubicBezTo>
                <a:cubicBezTo>
                  <a:pt x="310400" y="166348"/>
                  <a:pt x="310400" y="166348"/>
                  <a:pt x="310400" y="166348"/>
                </a:cubicBezTo>
                <a:cubicBezTo>
                  <a:pt x="322288" y="166348"/>
                  <a:pt x="322288" y="166348"/>
                  <a:pt x="322288" y="166348"/>
                </a:cubicBezTo>
                <a:cubicBezTo>
                  <a:pt x="331534" y="166348"/>
                  <a:pt x="338138" y="174269"/>
                  <a:pt x="338138" y="182190"/>
                </a:cubicBezTo>
                <a:cubicBezTo>
                  <a:pt x="338138" y="242920"/>
                  <a:pt x="338138" y="242920"/>
                  <a:pt x="338138" y="242920"/>
                </a:cubicBezTo>
                <a:cubicBezTo>
                  <a:pt x="338138" y="252162"/>
                  <a:pt x="331534" y="258763"/>
                  <a:pt x="322288" y="258763"/>
                </a:cubicBezTo>
                <a:cubicBezTo>
                  <a:pt x="15850" y="258763"/>
                  <a:pt x="15850" y="258763"/>
                  <a:pt x="15850" y="258763"/>
                </a:cubicBezTo>
                <a:cubicBezTo>
                  <a:pt x="6604" y="258763"/>
                  <a:pt x="0" y="252162"/>
                  <a:pt x="0" y="242920"/>
                </a:cubicBezTo>
                <a:cubicBezTo>
                  <a:pt x="0" y="182190"/>
                  <a:pt x="0" y="182190"/>
                  <a:pt x="0" y="182190"/>
                </a:cubicBezTo>
                <a:cubicBezTo>
                  <a:pt x="0" y="174269"/>
                  <a:pt x="6604" y="166348"/>
                  <a:pt x="15850" y="166348"/>
                </a:cubicBezTo>
                <a:cubicBezTo>
                  <a:pt x="27738" y="166348"/>
                  <a:pt x="27738" y="166348"/>
                  <a:pt x="27738" y="166348"/>
                </a:cubicBezTo>
                <a:cubicBezTo>
                  <a:pt x="27738" y="15843"/>
                  <a:pt x="27738" y="15843"/>
                  <a:pt x="27738" y="15843"/>
                </a:cubicBezTo>
                <a:cubicBezTo>
                  <a:pt x="27738" y="6601"/>
                  <a:pt x="35663" y="0"/>
                  <a:pt x="449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4BAEB1-2CEA-4D84-A498-3855C7FEE709}"/>
              </a:ext>
            </a:extLst>
          </p:cNvPr>
          <p:cNvSpPr txBox="1"/>
          <p:nvPr/>
        </p:nvSpPr>
        <p:spPr>
          <a:xfrm>
            <a:off x="5004048" y="2500895"/>
            <a:ext cx="26642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由于</a:t>
            </a:r>
            <a:r>
              <a:rPr lang="en-US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Bomb</a:t>
            </a:r>
            <a:r>
              <a:rPr lang="zh-CN" altLang="zh-CN" sz="16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云服务器上传文件，即上传图片需要收取服务费用，由于经费问题该项暂时无法实现，导致图片均无法显示，这是后期需要进一步改进的。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372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pic>
        <p:nvPicPr>
          <p:cNvPr id="42" name="Paula DeAnda - Why Would I Ever">
            <a:hlinkClick r:id="" action="ppaction://media"/>
            <a:extLst>
              <a:ext uri="{FF2B5EF4-FFF2-40B4-BE49-F238E27FC236}">
                <a16:creationId xmlns:a16="http://schemas.microsoft.com/office/drawing/2014/main" id="{8050F7BC-9260-41EA-86F0-E072E4243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28584" y="-1100658"/>
            <a:ext cx="487363" cy="487363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225581" y="12741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B6504F5-510D-42F6-94F5-A641BA9C54EC}"/>
              </a:ext>
            </a:extLst>
          </p:cNvPr>
          <p:cNvSpPr/>
          <p:nvPr/>
        </p:nvSpPr>
        <p:spPr>
          <a:xfrm>
            <a:off x="3203848" y="1588884"/>
            <a:ext cx="38517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4679B9"/>
                </a:solidFill>
                <a:latin typeface="Agency FB" panose="020B0503020202020204" pitchFamily="34" charset="0"/>
                <a:cs typeface="+mn-ea"/>
                <a:sym typeface="+mn-lt"/>
              </a:rPr>
              <a:t>Thank you</a:t>
            </a:r>
            <a:endParaRPr lang="zh-CN" altLang="en-US" sz="6000" spc="300" dirty="0">
              <a:solidFill>
                <a:srgbClr val="4679B9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81" y="3240959"/>
            <a:ext cx="1677210" cy="16772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7411"/>
            <a:ext cx="2724687" cy="1353200"/>
          </a:xfrm>
          <a:prstGeom prst="rect">
            <a:avLst/>
          </a:prstGeom>
        </p:spPr>
      </p:pic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550BE438-24F7-4A41-869B-C5402F76C123}"/>
              </a:ext>
            </a:extLst>
          </p:cNvPr>
          <p:cNvSpPr txBox="1">
            <a:spLocks/>
          </p:cNvSpPr>
          <p:nvPr/>
        </p:nvSpPr>
        <p:spPr>
          <a:xfrm>
            <a:off x="3635896" y="3300550"/>
            <a:ext cx="2632690" cy="30099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汇报队伍：</a:t>
            </a:r>
            <a:r>
              <a:rPr lang="en-US" altLang="zh-CN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B2</a:t>
            </a:r>
            <a:r>
              <a:rPr lang="zh-CN" altLang="en-US" sz="18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组</a:t>
            </a:r>
          </a:p>
        </p:txBody>
      </p:sp>
      <p:sp>
        <p:nvSpPr>
          <p:cNvPr id="13" name="文本占位符 4">
            <a:extLst>
              <a:ext uri="{FF2B5EF4-FFF2-40B4-BE49-F238E27FC236}">
                <a16:creationId xmlns:a16="http://schemas.microsoft.com/office/drawing/2014/main" id="{C6917C90-F5D0-4884-8357-68F5BD0CFBD2}"/>
              </a:ext>
            </a:extLst>
          </p:cNvPr>
          <p:cNvSpPr txBox="1">
            <a:spLocks/>
          </p:cNvSpPr>
          <p:nvPr/>
        </p:nvSpPr>
        <p:spPr>
          <a:xfrm>
            <a:off x="3993345" y="3695508"/>
            <a:ext cx="1368152" cy="30099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spc="300" dirty="0">
                <a:solidFill>
                  <a:srgbClr val="4679B9"/>
                </a:solidFill>
                <a:latin typeface="Agency FB" panose="020B0503020202020204" pitchFamily="34" charset="0"/>
                <a:ea typeface="+mn-ea"/>
                <a:cs typeface="+mn-ea"/>
              </a:rPr>
              <a:t>2021 / 1 / 5</a:t>
            </a:r>
            <a:endParaRPr lang="zh-CN" altLang="en-US" sz="1400" spc="300" dirty="0">
              <a:solidFill>
                <a:srgbClr val="4679B9"/>
              </a:solidFill>
              <a:latin typeface="Agency FB" panose="020B0503020202020204" pitchFamily="34" charset="0"/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96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5" grpId="0" animBg="1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6" y="1461855"/>
            <a:ext cx="3827045" cy="255136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798315" y="3136955"/>
            <a:ext cx="3206061" cy="468262"/>
            <a:chOff x="4890904" y="2454026"/>
            <a:chExt cx="3206061" cy="468262"/>
          </a:xfrm>
        </p:grpSpPr>
        <p:sp>
          <p:nvSpPr>
            <p:cNvPr id="12" name="Diamond 28"/>
            <p:cNvSpPr/>
            <p:nvPr/>
          </p:nvSpPr>
          <p:spPr>
            <a:xfrm>
              <a:off x="4890904" y="2454026"/>
              <a:ext cx="468262" cy="468262"/>
            </a:xfrm>
            <a:prstGeom prst="diamond">
              <a:avLst/>
            </a:prstGeom>
            <a:solidFill>
              <a:srgbClr val="618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13" name="Group 29"/>
            <p:cNvGrpSpPr/>
            <p:nvPr/>
          </p:nvGrpSpPr>
          <p:grpSpPr>
            <a:xfrm>
              <a:off x="5061738" y="2616937"/>
              <a:ext cx="3035227" cy="282432"/>
              <a:chOff x="6444107" y="1656048"/>
              <a:chExt cx="4322246" cy="376576"/>
            </a:xfrm>
          </p:grpSpPr>
          <p:sp>
            <p:nvSpPr>
              <p:cNvPr id="22" name="TextBox 39"/>
              <p:cNvSpPr txBox="1"/>
              <p:nvPr/>
            </p:nvSpPr>
            <p:spPr>
              <a:xfrm>
                <a:off x="6534244" y="1656048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85000" lnSpcReduction="2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软件改进</a:t>
                </a:r>
              </a:p>
            </p:txBody>
          </p:sp>
          <p:sp>
            <p:nvSpPr>
              <p:cNvPr id="23" name="TextBox 40"/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781375" y="2248832"/>
            <a:ext cx="3240454" cy="468262"/>
            <a:chOff x="4890904" y="1795094"/>
            <a:chExt cx="3240454" cy="468262"/>
          </a:xfrm>
        </p:grpSpPr>
        <p:sp>
          <p:nvSpPr>
            <p:cNvPr id="14" name="Diamond 30"/>
            <p:cNvSpPr/>
            <p:nvPr/>
          </p:nvSpPr>
          <p:spPr>
            <a:xfrm>
              <a:off x="4890904" y="1795094"/>
              <a:ext cx="468262" cy="468262"/>
            </a:xfrm>
            <a:prstGeom prst="diamond">
              <a:avLst/>
            </a:prstGeom>
            <a:solidFill>
              <a:srgbClr val="618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0" name="TextBox 37"/>
            <p:cNvSpPr txBox="1"/>
            <p:nvPr/>
          </p:nvSpPr>
          <p:spPr>
            <a:xfrm>
              <a:off x="5159428" y="1935086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存在的问题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81375" y="1277843"/>
            <a:ext cx="3216000" cy="468262"/>
            <a:chOff x="4890906" y="1136162"/>
            <a:chExt cx="3216000" cy="468262"/>
          </a:xfrm>
        </p:grpSpPr>
        <p:sp>
          <p:nvSpPr>
            <p:cNvPr id="16" name="Diamond 32"/>
            <p:cNvSpPr/>
            <p:nvPr/>
          </p:nvSpPr>
          <p:spPr>
            <a:xfrm>
              <a:off x="4890906" y="1136162"/>
              <a:ext cx="468262" cy="468262"/>
            </a:xfrm>
            <a:prstGeom prst="diamond">
              <a:avLst/>
            </a:prstGeom>
            <a:solidFill>
              <a:srgbClr val="618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8" name="TextBox 34"/>
            <p:cNvSpPr txBox="1"/>
            <p:nvPr/>
          </p:nvSpPr>
          <p:spPr>
            <a:xfrm>
              <a:off x="5134976" y="1298263"/>
              <a:ext cx="2971930" cy="182148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fontScale="85000" lnSpcReduction="200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用户体验调查</a:t>
              </a:r>
            </a:p>
          </p:txBody>
        </p:sp>
      </p:grpSp>
      <p:sp>
        <p:nvSpPr>
          <p:cNvPr id="37" name="Arrow: Pentagon 2"/>
          <p:cNvSpPr/>
          <p:nvPr/>
        </p:nvSpPr>
        <p:spPr bwMode="auto">
          <a:xfrm>
            <a:off x="1554096" y="1693358"/>
            <a:ext cx="1801718" cy="1652856"/>
          </a:xfrm>
          <a:prstGeom prst="homePlat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目录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CONTENT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CF0A001-9426-4BD0-A662-BBB10700754F}"/>
              </a:ext>
            </a:extLst>
          </p:cNvPr>
          <p:cNvGrpSpPr/>
          <p:nvPr/>
        </p:nvGrpSpPr>
        <p:grpSpPr>
          <a:xfrm>
            <a:off x="4791314" y="3954231"/>
            <a:ext cx="3206061" cy="468262"/>
            <a:chOff x="4890904" y="2454026"/>
            <a:chExt cx="3206061" cy="468262"/>
          </a:xfrm>
        </p:grpSpPr>
        <p:sp>
          <p:nvSpPr>
            <p:cNvPr id="27" name="Diamond 28">
              <a:extLst>
                <a:ext uri="{FF2B5EF4-FFF2-40B4-BE49-F238E27FC236}">
                  <a16:creationId xmlns:a16="http://schemas.microsoft.com/office/drawing/2014/main" id="{3C0584B2-D2A1-4D24-9A5B-C37AA0D35EB4}"/>
                </a:ext>
              </a:extLst>
            </p:cNvPr>
            <p:cNvSpPr/>
            <p:nvPr/>
          </p:nvSpPr>
          <p:spPr>
            <a:xfrm>
              <a:off x="4890904" y="2454026"/>
              <a:ext cx="468262" cy="468262"/>
            </a:xfrm>
            <a:prstGeom prst="diamond">
              <a:avLst/>
            </a:prstGeom>
            <a:solidFill>
              <a:srgbClr val="618D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28" name="Group 29">
              <a:extLst>
                <a:ext uri="{FF2B5EF4-FFF2-40B4-BE49-F238E27FC236}">
                  <a16:creationId xmlns:a16="http://schemas.microsoft.com/office/drawing/2014/main" id="{664CBD33-1214-415E-A3B0-73E154A9727C}"/>
                </a:ext>
              </a:extLst>
            </p:cNvPr>
            <p:cNvGrpSpPr/>
            <p:nvPr/>
          </p:nvGrpSpPr>
          <p:grpSpPr>
            <a:xfrm>
              <a:off x="5061738" y="2616937"/>
              <a:ext cx="3035227" cy="282432"/>
              <a:chOff x="6444107" y="1656048"/>
              <a:chExt cx="4322246" cy="376576"/>
            </a:xfrm>
          </p:grpSpPr>
          <p:sp>
            <p:nvSpPr>
              <p:cNvPr id="29" name="TextBox 39">
                <a:extLst>
                  <a:ext uri="{FF2B5EF4-FFF2-40B4-BE49-F238E27FC236}">
                    <a16:creationId xmlns:a16="http://schemas.microsoft.com/office/drawing/2014/main" id="{6B38519F-10CC-407F-8E0E-9AB8F9BBF906}"/>
                  </a:ext>
                </a:extLst>
              </p:cNvPr>
              <p:cNvSpPr txBox="1"/>
              <p:nvPr/>
            </p:nvSpPr>
            <p:spPr>
              <a:xfrm>
                <a:off x="6534244" y="1656048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fontScale="92500" lnSpcReduction="10000"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软件</a:t>
                </a:r>
                <a:r>
                  <a:rPr lang="zh-CN" altLang="zh-CN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  <a:cs typeface="+mn-ea"/>
                  </a:rPr>
                  <a:t>测试</a:t>
                </a:r>
                <a:endPara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+mn-ea"/>
                  <a:sym typeface="+mn-lt"/>
                </a:endParaRPr>
              </a:p>
            </p:txBody>
          </p:sp>
          <p:sp>
            <p:nvSpPr>
              <p:cNvPr id="30" name="TextBox 40">
                <a:extLst>
                  <a:ext uri="{FF2B5EF4-FFF2-40B4-BE49-F238E27FC236}">
                    <a16:creationId xmlns:a16="http://schemas.microsoft.com/office/drawing/2014/main" id="{697217F9-AC24-4176-A891-B08081E306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34124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183418" y="24025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2390" y="3559799"/>
            <a:ext cx="1532231" cy="15322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89304"/>
            <a:ext cx="2724687" cy="1353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B5F5FC-D83B-4B3B-A60A-B5E6BB45A8DF}"/>
              </a:ext>
            </a:extLst>
          </p:cNvPr>
          <p:cNvSpPr/>
          <p:nvPr/>
        </p:nvSpPr>
        <p:spPr>
          <a:xfrm>
            <a:off x="4222996" y="1556087"/>
            <a:ext cx="8530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618DC3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01</a:t>
            </a:r>
            <a:endParaRPr lang="zh-CN" altLang="en-US" sz="6000" spc="300" dirty="0">
              <a:solidFill>
                <a:srgbClr val="618DC3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08F0F86C-0F2F-408C-884E-D88FF9666AAD}"/>
              </a:ext>
            </a:extLst>
          </p:cNvPr>
          <p:cNvSpPr txBox="1"/>
          <p:nvPr/>
        </p:nvSpPr>
        <p:spPr>
          <a:xfrm>
            <a:off x="3086035" y="2506116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用户体验调查</a:t>
            </a:r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0"/>
          <p:cNvSpPr/>
          <p:nvPr/>
        </p:nvSpPr>
        <p:spPr>
          <a:xfrm>
            <a:off x="341062" y="716108"/>
            <a:ext cx="8392729" cy="648073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我们在产品开发的中期阶段，向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个用户分发了调查问卷，调查本应用存在的不足之处与改进的意见与建议。收到的答卷如下所示：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0283335-CCB6-4B1F-811D-7B3732C25545}"/>
              </a:ext>
            </a:extLst>
          </p:cNvPr>
          <p:cNvSpPr txBox="1">
            <a:spLocks/>
          </p:cNvSpPr>
          <p:nvPr/>
        </p:nvSpPr>
        <p:spPr>
          <a:xfrm>
            <a:off x="323528" y="267494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用户体验调查</a:t>
            </a: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38E6D5E-4ECF-4DD0-A222-621D3609D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57354"/>
              </p:ext>
            </p:extLst>
          </p:nvPr>
        </p:nvGraphicFramePr>
        <p:xfrm>
          <a:off x="341062" y="1433318"/>
          <a:ext cx="8392729" cy="3442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570">
                  <a:extLst>
                    <a:ext uri="{9D8B030D-6E8A-4147-A177-3AD203B41FA5}">
                      <a16:colId xmlns:a16="http://schemas.microsoft.com/office/drawing/2014/main" val="239313261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58754194"/>
                    </a:ext>
                  </a:extLst>
                </a:gridCol>
                <a:gridCol w="6033999">
                  <a:extLst>
                    <a:ext uri="{9D8B030D-6E8A-4147-A177-3AD203B41FA5}">
                      <a16:colId xmlns:a16="http://schemas.microsoft.com/office/drawing/2014/main" val="244584489"/>
                    </a:ext>
                  </a:extLst>
                </a:gridCol>
              </a:tblGrid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序号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提交答卷时间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您的建议或看法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8260844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2020/12/24 19:40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侧边抽屉用不惯，还是像微信</a:t>
                      </a:r>
                      <a:r>
                        <a:rPr lang="en-US" sz="1200" kern="0" dirty="0" err="1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qq</a:t>
                      </a:r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那样菜单栏在下面吧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6426719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2020/12/24 21:36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整挺好看哈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99564893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2020/12/26 13:28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希望整合一个闲置功能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4040707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2020/12/26 13:43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没有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736189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2020/12/26 15:34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感觉什么讨论功能有点多余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05815198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6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2020/12/28 10:12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最好加个消息页面，因为别人回复你的信息可能很多，只有帖子管理的话得一个一个翻，很麻烦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7082879"/>
                  </a:ext>
                </a:extLst>
              </a:tr>
              <a:tr h="430336"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2020/12/28 10:46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牛逼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331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051932"/>
      </p:ext>
    </p:extLst>
  </p:cSld>
  <p:clrMapOvr>
    <a:masterClrMapping/>
  </p:clrMapOvr>
  <p:transition spd="slow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438E6D5E-4ECF-4DD0-A222-621D3609D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8288"/>
              </p:ext>
            </p:extLst>
          </p:nvPr>
        </p:nvGraphicFramePr>
        <p:xfrm>
          <a:off x="323529" y="339502"/>
          <a:ext cx="8496944" cy="45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61">
                  <a:extLst>
                    <a:ext uri="{9D8B030D-6E8A-4147-A177-3AD203B41FA5}">
                      <a16:colId xmlns:a16="http://schemas.microsoft.com/office/drawing/2014/main" val="2393132619"/>
                    </a:ext>
                  </a:extLst>
                </a:gridCol>
                <a:gridCol w="1454982">
                  <a:extLst>
                    <a:ext uri="{9D8B030D-6E8A-4147-A177-3AD203B41FA5}">
                      <a16:colId xmlns:a16="http://schemas.microsoft.com/office/drawing/2014/main" val="3158754194"/>
                    </a:ext>
                  </a:extLst>
                </a:gridCol>
                <a:gridCol w="6096101">
                  <a:extLst>
                    <a:ext uri="{9D8B030D-6E8A-4147-A177-3AD203B41FA5}">
                      <a16:colId xmlns:a16="http://schemas.microsoft.com/office/drawing/2014/main" val="244584489"/>
                    </a:ext>
                  </a:extLst>
                </a:gridCol>
              </a:tblGrid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序号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提交答卷时间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您的建议或看法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826084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8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2020/12/28 11:27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没有性能优化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5642671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9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2020/12/28 11:47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坐等成品</a:t>
                      </a: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∠</a:t>
                      </a: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( </a:t>
                      </a:r>
                      <a:r>
                        <a:rPr lang="en-US" sz="1200" kern="0">
                          <a:effectLst/>
                          <a:latin typeface="Gadugi" panose="020B0502040204020203" pitchFamily="34" charset="0"/>
                          <a:ea typeface="宋体" panose="02010600030101010101" pitchFamily="2" charset="-122"/>
                          <a:cs typeface="Gadugi" panose="020B0502040204020203" pitchFamily="34" charset="0"/>
                        </a:rPr>
                        <a:t>ᐛ</a:t>
                      </a: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」</a:t>
                      </a: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宋体" panose="02010600030101010101" pitchFamily="2" charset="-122"/>
                        </a:rPr>
                        <a:t>∠</a:t>
                      </a:r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)</a:t>
                      </a:r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＿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9956489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10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2020/12/28 19:25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没有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8404070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11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9:19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既然是学生</a:t>
                      </a:r>
                      <a:r>
                        <a:rPr lang="en-US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app </a:t>
                      </a:r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不如加个记笔记功能？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9073618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9:23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不错不错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0581519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12:50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数据库会不会有密码泄露问题？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9708287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14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13:05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ui</a:t>
                      </a:r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不够美观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23319591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15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13:16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收到拼单有没有系统提醒的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12884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16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13:23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06204542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17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17:52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讨论功能有点鸡肋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83397996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18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18:03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懒狗想在</a:t>
                      </a:r>
                      <a:r>
                        <a:rPr lang="en-US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app</a:t>
                      </a:r>
                      <a:r>
                        <a:rPr lang="zh-CN" sz="1200" kern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里完成支付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0515902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19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18:15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不够简洁实用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80314453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宋体" panose="02010600030101010101" pitchFamily="2" charset="-122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2020/12/29 19:02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社交功能不够强大 希望再扩展这方面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7972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159297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183418" y="24025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2390" y="3559799"/>
            <a:ext cx="1532231" cy="15322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89304"/>
            <a:ext cx="2724687" cy="1353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B5F5FC-D83B-4B3B-A60A-B5E6BB45A8DF}"/>
              </a:ext>
            </a:extLst>
          </p:cNvPr>
          <p:cNvSpPr/>
          <p:nvPr/>
        </p:nvSpPr>
        <p:spPr>
          <a:xfrm>
            <a:off x="4222996" y="1556087"/>
            <a:ext cx="9970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618DC3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02</a:t>
            </a:r>
            <a:endParaRPr lang="zh-CN" altLang="en-US" sz="6000" spc="300" dirty="0">
              <a:solidFill>
                <a:srgbClr val="618DC3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08F0F86C-0F2F-408C-884E-D88FF9666AAD}"/>
              </a:ext>
            </a:extLst>
          </p:cNvPr>
          <p:cNvSpPr txBox="1"/>
          <p:nvPr/>
        </p:nvSpPr>
        <p:spPr>
          <a:xfrm>
            <a:off x="3574924" y="2625923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存在问题</a:t>
            </a:r>
          </a:p>
        </p:txBody>
      </p:sp>
    </p:spTree>
    <p:extLst>
      <p:ext uri="{BB962C8B-B14F-4D97-AF65-F5344CB8AC3E}">
        <p14:creationId xmlns:p14="http://schemas.microsoft.com/office/powerpoint/2010/main" val="3203734358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32"/>
          <p:cNvSpPr>
            <a:spLocks/>
          </p:cNvSpPr>
          <p:nvPr/>
        </p:nvSpPr>
        <p:spPr bwMode="auto">
          <a:xfrm>
            <a:off x="3416766" y="2571750"/>
            <a:ext cx="370009" cy="37000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39" name="Oval 33"/>
          <p:cNvSpPr>
            <a:spLocks/>
          </p:cNvSpPr>
          <p:nvPr/>
        </p:nvSpPr>
        <p:spPr bwMode="auto">
          <a:xfrm>
            <a:off x="3416765" y="3178770"/>
            <a:ext cx="370009" cy="370009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en-US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Oval 31"/>
          <p:cNvSpPr>
            <a:spLocks/>
          </p:cNvSpPr>
          <p:nvPr/>
        </p:nvSpPr>
        <p:spPr bwMode="auto">
          <a:xfrm>
            <a:off x="3419872" y="1972488"/>
            <a:ext cx="370009" cy="37153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21" name="Oval 30"/>
          <p:cNvSpPr>
            <a:spLocks/>
          </p:cNvSpPr>
          <p:nvPr/>
        </p:nvSpPr>
        <p:spPr bwMode="auto">
          <a:xfrm>
            <a:off x="3416766" y="1374754"/>
            <a:ext cx="370009" cy="370009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590"/>
            <a:ext cx="3173960" cy="4608995"/>
          </a:xfrm>
          <a:prstGeom prst="rect">
            <a:avLst/>
          </a:prstGeom>
        </p:spPr>
      </p:pic>
      <p:sp>
        <p:nvSpPr>
          <p:cNvPr id="20" name="Oval 33">
            <a:extLst>
              <a:ext uri="{FF2B5EF4-FFF2-40B4-BE49-F238E27FC236}">
                <a16:creationId xmlns:a16="http://schemas.microsoft.com/office/drawing/2014/main" id="{BF435C08-2FE3-48CF-B5EB-22A66463292D}"/>
              </a:ext>
            </a:extLst>
          </p:cNvPr>
          <p:cNvSpPr>
            <a:spLocks/>
          </p:cNvSpPr>
          <p:nvPr/>
        </p:nvSpPr>
        <p:spPr bwMode="auto">
          <a:xfrm>
            <a:off x="3416765" y="3768746"/>
            <a:ext cx="370009" cy="370009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endParaRPr lang="en-US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Oval 33">
            <a:extLst>
              <a:ext uri="{FF2B5EF4-FFF2-40B4-BE49-F238E27FC236}">
                <a16:creationId xmlns:a16="http://schemas.microsoft.com/office/drawing/2014/main" id="{CFA8A1A8-7D87-425B-9C65-755D4CDE1985}"/>
              </a:ext>
            </a:extLst>
          </p:cNvPr>
          <p:cNvSpPr>
            <a:spLocks/>
          </p:cNvSpPr>
          <p:nvPr/>
        </p:nvSpPr>
        <p:spPr bwMode="auto">
          <a:xfrm>
            <a:off x="3416766" y="4378124"/>
            <a:ext cx="370009" cy="370009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anchor="ctr" anchorCtr="1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endParaRPr lang="en-US" sz="1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6F72B13-FF74-43A6-A813-A23721F89024}"/>
              </a:ext>
            </a:extLst>
          </p:cNvPr>
          <p:cNvSpPr txBox="1"/>
          <p:nvPr/>
        </p:nvSpPr>
        <p:spPr>
          <a:xfrm>
            <a:off x="4308029" y="1403280"/>
            <a:ext cx="2062967" cy="401648"/>
          </a:xfrm>
          <a:prstGeom prst="rect">
            <a:avLst/>
          </a:prstGeom>
          <a:noFill/>
        </p:spPr>
        <p:txBody>
          <a:bodyPr wrap="square">
            <a:normAutofit fontScale="92500"/>
          </a:bodyPr>
          <a:lstStyle/>
          <a:p>
            <a:pPr lvl="0" algn="just"/>
            <a:r>
              <a:rPr lang="zh-CN" altLang="zh-CN" sz="15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侧边栏不符合用户习惯</a:t>
            </a:r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7C375086-A3A0-4516-964A-F1626568DA3C}"/>
              </a:ext>
            </a:extLst>
          </p:cNvPr>
          <p:cNvSpPr txBox="1"/>
          <p:nvPr/>
        </p:nvSpPr>
        <p:spPr>
          <a:xfrm>
            <a:off x="4308029" y="2005471"/>
            <a:ext cx="1891160" cy="40164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增加消息列表界面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895419-3845-4AD9-9C13-C20362CCDF79}"/>
              </a:ext>
            </a:extLst>
          </p:cNvPr>
          <p:cNvSpPr txBox="1"/>
          <p:nvPr/>
        </p:nvSpPr>
        <p:spPr>
          <a:xfrm>
            <a:off x="4308029" y="2596328"/>
            <a:ext cx="4572000" cy="3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增加闲置交易功能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27A0CE-ADA4-48E7-B949-5D40CC644757}"/>
              </a:ext>
            </a:extLst>
          </p:cNvPr>
          <p:cNvSpPr txBox="1"/>
          <p:nvPr/>
        </p:nvSpPr>
        <p:spPr>
          <a:xfrm>
            <a:off x="4308029" y="3198519"/>
            <a:ext cx="4572000" cy="3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增加记录笔记功能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07E4D21-E36E-4AAF-A38E-73C258394DE2}"/>
              </a:ext>
            </a:extLst>
          </p:cNvPr>
          <p:cNvSpPr txBox="1"/>
          <p:nvPr/>
        </p:nvSpPr>
        <p:spPr>
          <a:xfrm>
            <a:off x="4308029" y="3789474"/>
            <a:ext cx="4572000" cy="3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应用性能优化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EC60918-43C9-4832-82A4-1454D0D12F2D}"/>
              </a:ext>
            </a:extLst>
          </p:cNvPr>
          <p:cNvSpPr txBox="1"/>
          <p:nvPr/>
        </p:nvSpPr>
        <p:spPr>
          <a:xfrm>
            <a:off x="4308029" y="4398852"/>
            <a:ext cx="4572000" cy="328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APP</a:t>
            </a:r>
            <a:r>
              <a:rPr lang="zh-CN" altLang="zh-CN" sz="1400" b="1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内提供支付功能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22D90C-7532-4454-8299-35ACF192D80D}"/>
              </a:ext>
            </a:extLst>
          </p:cNvPr>
          <p:cNvSpPr txBox="1"/>
          <p:nvPr/>
        </p:nvSpPr>
        <p:spPr>
          <a:xfrm>
            <a:off x="3416765" y="441093"/>
            <a:ext cx="532859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378">
              <a:lnSpc>
                <a:spcPct val="80000"/>
              </a:lnSpc>
              <a:defRPr/>
            </a:pPr>
            <a:r>
              <a:rPr lang="zh-CN" altLang="zh-CN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提取调查问卷中的有效信息，总结出以下</a:t>
            </a: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  <a:p>
            <a:pPr algn="l" defTabSz="914378">
              <a:lnSpc>
                <a:spcPct val="80000"/>
              </a:lnSpc>
              <a:defRPr/>
            </a:pPr>
            <a:endParaRPr lang="en-US" altLang="zh-CN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  <a:p>
            <a:pPr algn="l" defTabSz="914378">
              <a:lnSpc>
                <a:spcPct val="80000"/>
              </a:lnSpc>
              <a:defRPr/>
            </a:pPr>
            <a:r>
              <a:rPr lang="zh-CN" altLang="zh-CN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在完成中期阶段设计后需要改进的问题</a:t>
            </a:r>
            <a:r>
              <a:rPr lang="zh-CN" altLang="zh-CN" sz="18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08049752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9" grpId="0" animBg="1"/>
      <p:bldP spid="30" grpId="0" animBg="1"/>
      <p:bldP spid="21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183418" y="240251"/>
            <a:ext cx="4692838" cy="4692838"/>
          </a:xfrm>
          <a:prstGeom prst="ellipse">
            <a:avLst/>
          </a:prstGeom>
          <a:solidFill>
            <a:schemeClr val="bg1">
              <a:alpha val="66000"/>
            </a:schemeClr>
          </a:solidFill>
          <a:ln>
            <a:solidFill>
              <a:srgbClr val="517C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2390" y="3559799"/>
            <a:ext cx="1532231" cy="153223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789304"/>
            <a:ext cx="2724687" cy="13532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B5F5FC-D83B-4B3B-A60A-B5E6BB45A8DF}"/>
              </a:ext>
            </a:extLst>
          </p:cNvPr>
          <p:cNvSpPr/>
          <p:nvPr/>
        </p:nvSpPr>
        <p:spPr>
          <a:xfrm>
            <a:off x="4222996" y="1556087"/>
            <a:ext cx="9970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618DC3"/>
                </a:solidFill>
                <a:latin typeface="Agency FB" panose="020B0503020202020204" pitchFamily="34" charset="0"/>
                <a:ea typeface="+mn-ea"/>
                <a:cs typeface="+mn-ea"/>
                <a:sym typeface="+mn-lt"/>
              </a:rPr>
              <a:t>03</a:t>
            </a:r>
            <a:endParaRPr lang="zh-CN" altLang="en-US" sz="6000" spc="300" dirty="0">
              <a:solidFill>
                <a:srgbClr val="618DC3"/>
              </a:solidFill>
              <a:latin typeface="Agency FB" panose="020B0503020202020204" pitchFamily="34" charset="0"/>
              <a:ea typeface="+mn-ea"/>
              <a:cs typeface="+mn-ea"/>
              <a:sym typeface="+mn-lt"/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08F0F86C-0F2F-408C-884E-D88FF9666AAD}"/>
              </a:ext>
            </a:extLst>
          </p:cNvPr>
          <p:cNvSpPr txBox="1"/>
          <p:nvPr/>
        </p:nvSpPr>
        <p:spPr>
          <a:xfrm>
            <a:off x="3574924" y="2625923"/>
            <a:ext cx="2971930" cy="607198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软件改进</a:t>
            </a:r>
          </a:p>
        </p:txBody>
      </p:sp>
    </p:spTree>
    <p:extLst>
      <p:ext uri="{BB962C8B-B14F-4D97-AF65-F5344CB8AC3E}">
        <p14:creationId xmlns:p14="http://schemas.microsoft.com/office/powerpoint/2010/main" val="60449775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0D444CD-5EB6-4AA5-85E0-2B3168D3FC57}"/>
              </a:ext>
            </a:extLst>
          </p:cNvPr>
          <p:cNvSpPr txBox="1">
            <a:spLocks/>
          </p:cNvSpPr>
          <p:nvPr/>
        </p:nvSpPr>
        <p:spPr>
          <a:xfrm>
            <a:off x="3059831" y="452948"/>
            <a:ext cx="4248473" cy="739923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defTabSz="914378">
              <a:lnSpc>
                <a:spcPct val="80000"/>
              </a:lnSpc>
              <a:defRPr/>
            </a:pPr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导航栏由侧边改为横向，并增加消息页</a:t>
            </a:r>
            <a:endParaRPr lang="en-GB" altLang="zh-CN" sz="15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47864" y="943220"/>
            <a:ext cx="2664296" cy="3284713"/>
            <a:chOff x="3155572" y="641944"/>
            <a:chExt cx="2832857" cy="38020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572" y="641944"/>
              <a:ext cx="1158747" cy="183082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29682" y="686560"/>
              <a:ext cx="1158747" cy="183082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572" y="2568522"/>
              <a:ext cx="1158747" cy="183082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29682" y="2613138"/>
              <a:ext cx="1158747" cy="1830820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9CCD6F8-6B37-4641-9C2A-C4C7DB63EE8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67543" y="483519"/>
            <a:ext cx="2016224" cy="391138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933FC3D-F23D-483C-BD65-9E0DC4D60274}"/>
              </a:ext>
            </a:extLst>
          </p:cNvPr>
          <p:cNvSpPr txBox="1"/>
          <p:nvPr/>
        </p:nvSpPr>
        <p:spPr>
          <a:xfrm>
            <a:off x="755576" y="4394907"/>
            <a:ext cx="14401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原始主页</a:t>
            </a:r>
            <a:endParaRPr lang="zh-CN" altLang="en-US" sz="15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AE59238-E562-4837-B9CB-771E02C3C51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52948"/>
            <a:ext cx="2165257" cy="3992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AEDD8632-2965-4EE9-ABA6-371A8410D767}"/>
              </a:ext>
            </a:extLst>
          </p:cNvPr>
          <p:cNvSpPr txBox="1"/>
          <p:nvPr/>
        </p:nvSpPr>
        <p:spPr>
          <a:xfrm>
            <a:off x="7092280" y="4484908"/>
            <a:ext cx="158046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500" b="1" dirty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ea"/>
              </a:rPr>
              <a:t>改进后主页</a:t>
            </a:r>
            <a:endParaRPr lang="zh-CN" altLang="en-US" sz="1500" b="1" dirty="0">
              <a:solidFill>
                <a:schemeClr val="accent3">
                  <a:lumMod val="75000"/>
                </a:schemeClr>
              </a:solidFill>
              <a:latin typeface="+mn-lt"/>
              <a:ea typeface="+mn-ea"/>
              <a:cs typeface="+mn-ea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1677139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8b549-50bf-405a-b3b3-a2d19d26a95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8b549-50bf-405a-b3b3-a2d19d26a95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3f88b549-50bf-405a-b3b3-a2d19d26a95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030fdb5-6f4f-4b8e-a20a-f4677a14f39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ACAF1"/>
      </a:accent1>
      <a:accent2>
        <a:srgbClr val="8ACAF1"/>
      </a:accent2>
      <a:accent3>
        <a:srgbClr val="8ACAF1"/>
      </a:accent3>
      <a:accent4>
        <a:srgbClr val="8ACAF1"/>
      </a:accent4>
      <a:accent5>
        <a:srgbClr val="8ACAF1"/>
      </a:accent5>
      <a:accent6>
        <a:srgbClr val="8ACAF1"/>
      </a:accent6>
      <a:hlink>
        <a:srgbClr val="C00000"/>
      </a:hlink>
      <a:folHlink>
        <a:srgbClr val="595959"/>
      </a:folHlink>
    </a:clrScheme>
    <a:fontScheme name="2gmtcbia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8ACAF1"/>
    </a:accent1>
    <a:accent2>
      <a:srgbClr val="8ACAF1"/>
    </a:accent2>
    <a:accent3>
      <a:srgbClr val="8ACAF1"/>
    </a:accent3>
    <a:accent4>
      <a:srgbClr val="8ACAF1"/>
    </a:accent4>
    <a:accent5>
      <a:srgbClr val="8ACAF1"/>
    </a:accent5>
    <a:accent6>
      <a:srgbClr val="8ACAF1"/>
    </a:accent6>
    <a:hlink>
      <a:srgbClr val="C00000"/>
    </a:hlink>
    <a:folHlink>
      <a:srgbClr val="59595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8964</TotalTime>
  <Words>537</Words>
  <Application>Microsoft Office PowerPoint</Application>
  <PresentationFormat>全屏显示(16:9)</PresentationFormat>
  <Paragraphs>128</Paragraphs>
  <Slides>15</Slides>
  <Notes>6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宋体</vt:lpstr>
      <vt:lpstr>微软雅黑</vt:lpstr>
      <vt:lpstr>Agency FB</vt:lpstr>
      <vt:lpstr>Arial</vt:lpstr>
      <vt:lpstr>Calibri</vt:lpstr>
      <vt:lpstr>Gadugi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清风素材</dc:title>
  <dc:creator>12sc.taobao.com</dc:creator>
  <cp:lastModifiedBy>陈 试试</cp:lastModifiedBy>
  <cp:revision>1005</cp:revision>
  <dcterms:created xsi:type="dcterms:W3CDTF">2015-04-24T01:01:13Z</dcterms:created>
  <dcterms:modified xsi:type="dcterms:W3CDTF">2021-01-05T08:06:15Z</dcterms:modified>
</cp:coreProperties>
</file>